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59" r:id="rId6"/>
    <p:sldId id="261" r:id="rId7"/>
    <p:sldId id="260" r:id="rId8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97" autoAdjust="0"/>
    <p:restoredTop sz="95501" autoAdjust="0"/>
  </p:normalViewPr>
  <p:slideViewPr>
    <p:cSldViewPr snapToGrid="0" snapToObjects="1">
      <p:cViewPr varScale="1">
        <p:scale>
          <a:sx n="58" d="100"/>
          <a:sy n="58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1852" y="5162552"/>
            <a:ext cx="9144000" cy="846364"/>
          </a:xfrm>
        </p:spPr>
        <p:txBody>
          <a:bodyPr anchor="b"/>
          <a:lstStyle>
            <a:lvl1pPr algn="l">
              <a:defRPr sz="5998"/>
            </a:lvl1pPr>
          </a:lstStyle>
          <a:p>
            <a:r>
              <a:rPr lang="en-US" sz="4800" b="1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Main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1852" y="6030119"/>
            <a:ext cx="9144000" cy="515824"/>
          </a:xfrm>
        </p:spPr>
        <p:txBody>
          <a:bodyPr/>
          <a:lstStyle>
            <a:lvl1pPr marL="0" marR="0" indent="0" algn="l" defTabSz="9143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398"/>
            </a:lvl1pPr>
            <a:lvl2pPr marL="457186" indent="0" algn="ctr">
              <a:buNone/>
              <a:defRPr sz="2000"/>
            </a:lvl2pPr>
            <a:lvl3pPr marL="914372" indent="0" algn="ctr">
              <a:buNone/>
              <a:defRPr sz="1801"/>
            </a:lvl3pPr>
            <a:lvl4pPr marL="1371558" indent="0" algn="ctr">
              <a:buNone/>
              <a:defRPr sz="1600"/>
            </a:lvl4pPr>
            <a:lvl5pPr marL="1828743" indent="0" algn="ctr">
              <a:buNone/>
              <a:defRPr sz="1600"/>
            </a:lvl5pPr>
            <a:lvl6pPr marL="2285929" indent="0" algn="ctr">
              <a:buNone/>
              <a:defRPr sz="1600"/>
            </a:lvl6pPr>
            <a:lvl7pPr marL="2743115" indent="0" algn="ctr">
              <a:buNone/>
              <a:defRPr sz="1600"/>
            </a:lvl7pPr>
            <a:lvl8pPr marL="3200301" indent="0" algn="ctr">
              <a:buNone/>
              <a:defRPr sz="1600"/>
            </a:lvl8pPr>
            <a:lvl9pPr marL="3657487" indent="0" algn="ctr">
              <a:buNone/>
              <a:defRPr sz="1600"/>
            </a:lvl9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398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Myriad Pro Semibold" charset="0"/>
                <a:cs typeface="Arial" panose="020B0604020202020204" pitchFamily="34" charset="0"/>
              </a:rPr>
              <a:t>Description of Main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4484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085" y="1014680"/>
            <a:ext cx="11777785" cy="5217846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E8F6E0-DD69-A546-B2BE-0C1000C3FB64}" type="datetimeFigureOut">
              <a:rPr lang="en-US" smtClean="0"/>
              <a:pPr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E8135B5-DA5F-6A40-BFA8-D211C0476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86" y="241301"/>
            <a:ext cx="10515600" cy="506679"/>
          </a:xfrm>
        </p:spPr>
        <p:txBody>
          <a:bodyPr>
            <a:noAutofit/>
          </a:bodyPr>
          <a:lstStyle>
            <a:lvl1pPr>
              <a:defRPr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D4D7F6A-EED2-4E6E-AB0B-131E44C25D2F}"/>
              </a:ext>
            </a:extLst>
          </p:cNvPr>
          <p:cNvGrpSpPr/>
          <p:nvPr userDrawn="1"/>
        </p:nvGrpSpPr>
        <p:grpSpPr>
          <a:xfrm>
            <a:off x="-429" y="-1333"/>
            <a:ext cx="12636151" cy="1105754"/>
            <a:chOff x="-430" y="1494959"/>
            <a:chExt cx="12636151" cy="11057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5DB96D6-2ABD-4924-8885-5EF96C6DA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30" y="1494959"/>
              <a:ext cx="111524" cy="869580"/>
            </a:xfrm>
            <a:prstGeom prst="rect">
              <a:avLst/>
            </a:prstGeom>
          </p:spPr>
        </p:pic>
        <p:pic>
          <p:nvPicPr>
            <p:cNvPr id="15" name="Picture 14" descr="Logo&#10;&#10;Description automatically generated">
              <a:extLst>
                <a:ext uri="{FF2B5EF4-FFF2-40B4-BE49-F238E27FC236}">
                  <a16:creationId xmlns:a16="http://schemas.microsoft.com/office/drawing/2014/main" id="{05E6B101-3FF2-4AAE-A354-AA8198C45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89319" y="1535300"/>
              <a:ext cx="2846402" cy="10654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290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ower&#10;&#10;Description automatically generated">
            <a:extLst>
              <a:ext uri="{FF2B5EF4-FFF2-40B4-BE49-F238E27FC236}">
                <a16:creationId xmlns:a16="http://schemas.microsoft.com/office/drawing/2014/main" id="{450D9252-2F6C-4778-9548-CD7A7862EC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440868"/>
            <a:ext cx="12192000" cy="54032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19D59A-A955-464B-B86E-0DB581F4E32E}"/>
              </a:ext>
            </a:extLst>
          </p:cNvPr>
          <p:cNvSpPr txBox="1"/>
          <p:nvPr userDrawn="1"/>
        </p:nvSpPr>
        <p:spPr>
          <a:xfrm>
            <a:off x="3678384" y="1620982"/>
            <a:ext cx="4835236" cy="708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2" b="1" dirty="0">
                <a:solidFill>
                  <a:srgbClr val="FF0000"/>
                </a:solidFill>
                <a:latin typeface="+mj-lt"/>
              </a:rPr>
              <a:t>THANK </a:t>
            </a:r>
            <a:r>
              <a:rPr lang="en-US" sz="4002" b="1" dirty="0">
                <a:solidFill>
                  <a:srgbClr val="FF0000"/>
                </a:solidFill>
                <a:latin typeface="+mn-lt"/>
              </a:rPr>
              <a:t>YOU</a:t>
            </a:r>
            <a:endParaRPr lang="en-MY" sz="4002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989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8F6E0-DD69-A546-B2BE-0C1000C3FB64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135B5-DA5F-6A40-BFA8-D211C0476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1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1679" y="5278181"/>
            <a:ext cx="11196012" cy="641902"/>
          </a:xfrm>
        </p:spPr>
        <p:txBody>
          <a:bodyPr>
            <a:normAutofit fontScale="90000"/>
          </a:bodyPr>
          <a:lstStyle/>
          <a:p>
            <a:r>
              <a:rPr lang="en-US" sz="3202" b="1" dirty="0">
                <a:latin typeface="Arial" panose="020B0604020202020204" pitchFamily="34" charset="0"/>
                <a:cs typeface="Arial" panose="020B0604020202020204" pitchFamily="34" charset="0"/>
              </a:rPr>
              <a:t>Personal Financing- i (Public Sector) via Biro </a:t>
            </a:r>
            <a:r>
              <a:rPr lang="en-US" sz="3202" b="1" dirty="0" err="1">
                <a:latin typeface="Arial" panose="020B0604020202020204" pitchFamily="34" charset="0"/>
                <a:cs typeface="Arial" panose="020B0604020202020204" pitchFamily="34" charset="0"/>
              </a:rPr>
              <a:t>Perkhidmatan</a:t>
            </a:r>
            <a:r>
              <a:rPr lang="en-US" sz="320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2" b="1" dirty="0" err="1">
                <a:latin typeface="Arial" panose="020B0604020202020204" pitchFamily="34" charset="0"/>
                <a:cs typeface="Arial" panose="020B0604020202020204" pitchFamily="34" charset="0"/>
              </a:rPr>
              <a:t>Angkasa</a:t>
            </a:r>
            <a:r>
              <a:rPr lang="en-US" sz="3202" b="1" dirty="0">
                <a:latin typeface="Arial" panose="020B0604020202020204" pitchFamily="34" charset="0"/>
                <a:cs typeface="Arial" panose="020B0604020202020204" pitchFamily="34" charset="0"/>
              </a:rPr>
              <a:t> (BPA) Salary Deduction</a:t>
            </a:r>
            <a:endParaRPr lang="en-MY" sz="320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11679" y="5922892"/>
            <a:ext cx="9539486" cy="51582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PF-i Test Programs on Household Income &amp; Debt Service Ratio</a:t>
            </a:r>
            <a:endParaRPr lang="en-MY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7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93" y="228051"/>
            <a:ext cx="10515600" cy="506677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Myriad Pro" charset="0"/>
              </a:rPr>
              <a:t>Test Programs Favoring Personal Financing-i via BPA Salary Deduction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4A89306-6277-4FE6-8741-F35289DEF6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210654"/>
              </p:ext>
            </p:extLst>
          </p:nvPr>
        </p:nvGraphicFramePr>
        <p:xfrm>
          <a:off x="232012" y="874643"/>
          <a:ext cx="11682485" cy="520519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31675">
                  <a:extLst>
                    <a:ext uri="{9D8B030D-6E8A-4147-A177-3AD203B41FA5}">
                      <a16:colId xmlns:a16="http://schemas.microsoft.com/office/drawing/2014/main" val="3824794287"/>
                    </a:ext>
                  </a:extLst>
                </a:gridCol>
                <a:gridCol w="4691270">
                  <a:extLst>
                    <a:ext uri="{9D8B030D-6E8A-4147-A177-3AD203B41FA5}">
                      <a16:colId xmlns:a16="http://schemas.microsoft.com/office/drawing/2014/main" val="1893075008"/>
                    </a:ext>
                  </a:extLst>
                </a:gridCol>
                <a:gridCol w="4559540">
                  <a:extLst>
                    <a:ext uri="{9D8B030D-6E8A-4147-A177-3AD203B41FA5}">
                      <a16:colId xmlns:a16="http://schemas.microsoft.com/office/drawing/2014/main" val="4215922627"/>
                    </a:ext>
                  </a:extLst>
                </a:gridCol>
              </a:tblGrid>
              <a:tr h="238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FEATURES</a:t>
                      </a:r>
                      <a:endParaRPr lang="en-MY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DETAILS</a:t>
                      </a:r>
                      <a:endParaRPr lang="en-MY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896660"/>
                  </a:ext>
                </a:extLst>
              </a:tr>
              <a:tr h="389353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Test Program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Household Income Program (Category 1)</a:t>
                      </a:r>
                      <a:endParaRPr lang="en-MY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Debt Service Ratio Program (Category 2)</a:t>
                      </a:r>
                      <a:endParaRPr lang="en-MY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73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Market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Vulnerable Segment</a:t>
                      </a:r>
                    </a:p>
                    <a:p>
                      <a:pPr algn="ctr"/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i. Urban centre salaried employees,</a:t>
                      </a:r>
                    </a:p>
                    <a:p>
                      <a:pPr algn="ctr"/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ii.  Other areas salaried employees 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Urban centre salaried employees only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6797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Eligible Income (</a:t>
                      </a:r>
                      <a:r>
                        <a:rPr lang="en-US" sz="16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GMI</a:t>
                      </a:r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i.  Urban Centre </a:t>
                      </a:r>
                      <a:r>
                        <a:rPr lang="en-MY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GMI</a:t>
                      </a:r>
                      <a:r>
                        <a:rPr lang="en-MY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≤ RM5,000</a:t>
                      </a:r>
                    </a:p>
                    <a:p>
                      <a:pPr algn="ctr"/>
                      <a:r>
                        <a:rPr lang="en-MY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ii. Other Areas </a:t>
                      </a:r>
                      <a:r>
                        <a:rPr lang="en-MY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GMI</a:t>
                      </a:r>
                      <a:r>
                        <a:rPr lang="en-MY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≤ RM3,000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GMI &gt;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RM</a:t>
                      </a:r>
                      <a:r>
                        <a:rPr lang="pl-P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3000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</a:t>
                      </a:r>
                      <a:r>
                        <a:rPr lang="pl-P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&lt;=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RM</a:t>
                      </a:r>
                      <a:r>
                        <a:rPr lang="pl-P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5000 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745664"/>
                  </a:ext>
                </a:extLst>
              </a:tr>
              <a:tr h="180944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Test Program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August 2020 – 31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December 2021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r>
                        <a:rPr kumimoji="0" lang="en-US" sz="1400" b="0" u="none" strike="noStrike" kern="1200" cap="none" spc="0" normalizeH="0" baseline="3000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kumimoji="0" lang="en-US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February – 31</a:t>
                      </a:r>
                      <a:r>
                        <a:rPr kumimoji="0" lang="en-US" sz="1400" b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kumimoji="0" lang="en-U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December 2021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349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 of the Program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Exposure of RM50 Million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437143"/>
                  </a:ext>
                </a:extLst>
              </a:tr>
              <a:tr h="2059358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 </a:t>
                      </a:r>
                      <a:endParaRPr lang="en-MY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the purpose of determining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DSR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the vulnerable segment : -</a:t>
                      </a:r>
                    </a:p>
                    <a:p>
                      <a:pPr marL="400050" marR="0" lvl="0" indent="-4000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romanLcPeriod"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derive household income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i.e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both the borrower and the spouse (not a party to the financing application),</a:t>
                      </a:r>
                    </a:p>
                    <a:p>
                      <a:pPr marL="400050" marR="0" lvl="0" indent="-4000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romanLcPeriod"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add spouse’s net disposable income (NDI) to derive the household income.</a:t>
                      </a:r>
                    </a:p>
                    <a:p>
                      <a:pPr marL="400050" marR="0" lvl="0" indent="-40005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romanLcPeriod"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an urban customer if total household income &gt;RM5K, customer will be categorically defined as non-vulnerable. Likewise, for other areas customer, if total household income &gt;RM3K, customer will be categorically defined as non-vulnerable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allow exception to Debt Service Ratio Threshold for urban center up to 75% subject to the following;</a:t>
                      </a:r>
                    </a:p>
                    <a:p>
                      <a:pPr marL="0" indent="0">
                        <a:buNone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lvl="0" indent="-400050">
                        <a:buFont typeface="+mj-lt"/>
                        <a:buAutoNum type="romanLcPeriod"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Permanent Status of Employment; AND</a:t>
                      </a:r>
                      <a:endParaRPr lang="en-MY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lvl="0" indent="-400050">
                        <a:buFont typeface="+mj-lt"/>
                        <a:buAutoNum type="romanLcPeriod"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Minimum 3 Years in Employment; AND</a:t>
                      </a:r>
                      <a:endParaRPr lang="en-MY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lvl="0" indent="-400050">
                        <a:buFont typeface="+mj-lt"/>
                        <a:buAutoNum type="romanLcPeriod"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Existing Salary Deduction under BPA of minimum 1 year; AND</a:t>
                      </a:r>
                      <a:endParaRPr lang="en-MY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lvl="0" indent="-400050">
                        <a:buFont typeface="+mj-lt"/>
                        <a:buAutoNum type="romanLcPeriod"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Maximum Financing Limit : RM150,000; AND</a:t>
                      </a:r>
                      <a:endParaRPr lang="en-MY" sz="1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lvl="0" indent="-400050">
                        <a:buFont typeface="+mj-lt"/>
                        <a:buAutoNum type="romanLcPeriod"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Minimum Monthly Net Disposable Income (NDI) : RM1,000</a:t>
                      </a:r>
                      <a:endParaRPr lang="en-MY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6221789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91B0111-B1C1-4947-A09F-2256F9417B1D}"/>
              </a:ext>
            </a:extLst>
          </p:cNvPr>
          <p:cNvSpPr/>
          <p:nvPr/>
        </p:nvSpPr>
        <p:spPr>
          <a:xfrm>
            <a:off x="232013" y="6158802"/>
            <a:ext cx="116824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Note on Category 2: In the event, application is not approved , there’s an avenue for appeal by emailing to </a:t>
            </a:r>
            <a:r>
              <a:rPr lang="en-US" sz="1400" b="1" dirty="0"/>
              <a:t>amcard-appeal@ambankgroup.com</a:t>
            </a:r>
          </a:p>
        </p:txBody>
      </p:sp>
    </p:spTree>
    <p:extLst>
      <p:ext uri="{BB962C8B-B14F-4D97-AF65-F5344CB8AC3E}">
        <p14:creationId xmlns:p14="http://schemas.microsoft.com/office/powerpoint/2010/main" val="36782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FC1EC1E-F0A8-4ED3-9CA0-079B5F6C76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745292"/>
              </p:ext>
            </p:extLst>
          </p:nvPr>
        </p:nvGraphicFramePr>
        <p:xfrm>
          <a:off x="207169" y="1014413"/>
          <a:ext cx="11666778" cy="1524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888926">
                  <a:extLst>
                    <a:ext uri="{9D8B030D-6E8A-4147-A177-3AD203B41FA5}">
                      <a16:colId xmlns:a16="http://schemas.microsoft.com/office/drawing/2014/main" val="2293696025"/>
                    </a:ext>
                  </a:extLst>
                </a:gridCol>
                <a:gridCol w="3888926">
                  <a:extLst>
                    <a:ext uri="{9D8B030D-6E8A-4147-A177-3AD203B41FA5}">
                      <a16:colId xmlns:a16="http://schemas.microsoft.com/office/drawing/2014/main" val="979558513"/>
                    </a:ext>
                  </a:extLst>
                </a:gridCol>
                <a:gridCol w="3888926">
                  <a:extLst>
                    <a:ext uri="{9D8B030D-6E8A-4147-A177-3AD203B41FA5}">
                      <a16:colId xmlns:a16="http://schemas.microsoft.com/office/drawing/2014/main" val="3184371485"/>
                    </a:ext>
                  </a:extLst>
                </a:gridCol>
              </a:tblGrid>
              <a:tr h="239740">
                <a:tc>
                  <a:txBody>
                    <a:bodyPr/>
                    <a:lstStyle/>
                    <a:p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CATEGORY 1</a:t>
                      </a:r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CATEGORY 2</a:t>
                      </a:r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113937"/>
                  </a:ext>
                </a:extLst>
              </a:tr>
              <a:tr h="239740">
                <a:tc>
                  <a:txBody>
                    <a:bodyPr/>
                    <a:lstStyle/>
                    <a:p>
                      <a:r>
                        <a:rPr lang="en-US" sz="1400" dirty="0"/>
                        <a:t>Individual Income (urban) - GMI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3,000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4,500*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81100069"/>
                  </a:ext>
                </a:extLst>
              </a:tr>
              <a:tr h="239740">
                <a:tc>
                  <a:txBody>
                    <a:bodyPr/>
                    <a:lstStyle/>
                    <a:p>
                      <a:r>
                        <a:rPr lang="en-US" sz="1400" dirty="0"/>
                        <a:t>Spouse Income (NDI)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Nil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Nil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57723348"/>
                  </a:ext>
                </a:extLst>
              </a:tr>
              <a:tr h="239740">
                <a:tc>
                  <a:txBody>
                    <a:bodyPr/>
                    <a:lstStyle/>
                    <a:p>
                      <a:r>
                        <a:rPr lang="en-US" sz="1400" dirty="0"/>
                        <a:t>Total Income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3,000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4,500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76716117"/>
                  </a:ext>
                </a:extLst>
              </a:tr>
              <a:tr h="239740">
                <a:tc>
                  <a:txBody>
                    <a:bodyPr/>
                    <a:lstStyle/>
                    <a:p>
                      <a:r>
                        <a:rPr lang="en-US" sz="1400" dirty="0"/>
                        <a:t>DSR Threshold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 to 60%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 to 60%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3000049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6772448-E247-477C-AA8A-9475BFD22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187" y="467865"/>
            <a:ext cx="10515600" cy="506679"/>
          </a:xfrm>
        </p:spPr>
        <p:txBody>
          <a:bodyPr/>
          <a:lstStyle/>
          <a:p>
            <a:r>
              <a:rPr lang="en-US" dirty="0"/>
              <a:t>Illustration 1</a:t>
            </a:r>
            <a:endParaRPr lang="en-MY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399D9C8-63D9-4265-8B16-F4600B5B4547}"/>
              </a:ext>
            </a:extLst>
          </p:cNvPr>
          <p:cNvSpPr txBox="1">
            <a:spLocks/>
          </p:cNvSpPr>
          <p:nvPr/>
        </p:nvSpPr>
        <p:spPr>
          <a:xfrm>
            <a:off x="207462" y="2998380"/>
            <a:ext cx="10515600" cy="506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Illustration 2</a:t>
            </a:r>
            <a:endParaRPr lang="en-MY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B90BADF4-0AC4-4E7B-8596-0D3CD9C65A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877286"/>
              </p:ext>
            </p:extLst>
          </p:nvPr>
        </p:nvGraphicFramePr>
        <p:xfrm>
          <a:off x="200546" y="3464824"/>
          <a:ext cx="11673402" cy="1524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891134">
                  <a:extLst>
                    <a:ext uri="{9D8B030D-6E8A-4147-A177-3AD203B41FA5}">
                      <a16:colId xmlns:a16="http://schemas.microsoft.com/office/drawing/2014/main" val="2293696025"/>
                    </a:ext>
                  </a:extLst>
                </a:gridCol>
                <a:gridCol w="3891134">
                  <a:extLst>
                    <a:ext uri="{9D8B030D-6E8A-4147-A177-3AD203B41FA5}">
                      <a16:colId xmlns:a16="http://schemas.microsoft.com/office/drawing/2014/main" val="979558513"/>
                    </a:ext>
                  </a:extLst>
                </a:gridCol>
                <a:gridCol w="3891134">
                  <a:extLst>
                    <a:ext uri="{9D8B030D-6E8A-4147-A177-3AD203B41FA5}">
                      <a16:colId xmlns:a16="http://schemas.microsoft.com/office/drawing/2014/main" val="3184371485"/>
                    </a:ext>
                  </a:extLst>
                </a:gridCol>
              </a:tblGrid>
              <a:tr h="230464">
                <a:tc>
                  <a:txBody>
                    <a:bodyPr/>
                    <a:lstStyle/>
                    <a:p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CATEGORY 1</a:t>
                      </a:r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CATEGORY 2</a:t>
                      </a:r>
                      <a:endParaRPr lang="en-MY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113937"/>
                  </a:ext>
                </a:extLst>
              </a:tr>
              <a:tr h="230464">
                <a:tc>
                  <a:txBody>
                    <a:bodyPr/>
                    <a:lstStyle/>
                    <a:p>
                      <a:r>
                        <a:rPr lang="en-US" sz="1400" dirty="0"/>
                        <a:t>Individual Income (urban) – GMI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3,000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4,500*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81100069"/>
                  </a:ext>
                </a:extLst>
              </a:tr>
              <a:tr h="230464">
                <a:tc>
                  <a:txBody>
                    <a:bodyPr/>
                    <a:lstStyle/>
                    <a:p>
                      <a:r>
                        <a:rPr lang="en-US" sz="1400" dirty="0"/>
                        <a:t>Spouse Income (NDI)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2,500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Nil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57723348"/>
                  </a:ext>
                </a:extLst>
              </a:tr>
              <a:tr h="230464">
                <a:tc>
                  <a:txBody>
                    <a:bodyPr/>
                    <a:lstStyle/>
                    <a:p>
                      <a:r>
                        <a:rPr lang="en-US" sz="1400" dirty="0"/>
                        <a:t>Total Income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5,500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4,500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76716117"/>
                  </a:ext>
                </a:extLst>
              </a:tr>
              <a:tr h="230464">
                <a:tc>
                  <a:txBody>
                    <a:bodyPr/>
                    <a:lstStyle/>
                    <a:p>
                      <a:r>
                        <a:rPr lang="en-US" sz="1400" dirty="0"/>
                        <a:t>DSR</a:t>
                      </a:r>
                      <a:endParaRPr lang="en-MY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 to 80%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Up to 75%</a:t>
                      </a:r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300004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030353E-BD92-4008-9B92-2754DD481B9F}"/>
              </a:ext>
            </a:extLst>
          </p:cNvPr>
          <p:cNvSpPr txBox="1"/>
          <p:nvPr/>
        </p:nvSpPr>
        <p:spPr>
          <a:xfrm>
            <a:off x="214086" y="2618151"/>
            <a:ext cx="11764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Does not meet all condition, </a:t>
            </a:r>
            <a:r>
              <a:rPr lang="en-US" sz="1200" dirty="0" err="1"/>
              <a:t>i.e</a:t>
            </a:r>
            <a:r>
              <a:rPr lang="en-US" sz="1200" dirty="0"/>
              <a:t>, min years or service, contract, NDI &lt;RM1,000,  </a:t>
            </a:r>
            <a:endParaRPr lang="en-MY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87B427-CEC1-4754-AE60-DC30B44CC833}"/>
              </a:ext>
            </a:extLst>
          </p:cNvPr>
          <p:cNvSpPr txBox="1"/>
          <p:nvPr/>
        </p:nvSpPr>
        <p:spPr>
          <a:xfrm>
            <a:off x="155187" y="5035564"/>
            <a:ext cx="11764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Meet all condition, i.e., Permanent Status, Min 3 years in service, existing salary deduction under BPA 1 year, NDI min RM1,000 &amp; Financing Amount capped at RM150K   </a:t>
            </a:r>
            <a:endParaRPr lang="en-MY" sz="12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3FD24589-E2B2-4107-BFF2-D01830B82CB2}"/>
              </a:ext>
            </a:extLst>
          </p:cNvPr>
          <p:cNvSpPr txBox="1">
            <a:spLocks/>
          </p:cNvSpPr>
          <p:nvPr/>
        </p:nvSpPr>
        <p:spPr>
          <a:xfrm>
            <a:off x="155187" y="5397703"/>
            <a:ext cx="10515600" cy="506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Spouse NDI</a:t>
            </a:r>
            <a:endParaRPr lang="en-MY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EC044C-A93D-4275-B91E-702BC79D904D}"/>
              </a:ext>
            </a:extLst>
          </p:cNvPr>
          <p:cNvSpPr/>
          <p:nvPr/>
        </p:nvSpPr>
        <p:spPr>
          <a:xfrm>
            <a:off x="214085" y="5843587"/>
            <a:ext cx="11659861" cy="338554"/>
          </a:xfrm>
          <a:prstGeom prst="rect">
            <a:avLst/>
          </a:prstGeom>
          <a:ln w="31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Net in </a:t>
            </a:r>
            <a:r>
              <a:rPr lang="en-US" sz="1600" dirty="0" err="1"/>
              <a:t>payslip</a:t>
            </a:r>
            <a:r>
              <a:rPr lang="en-US" sz="1600" dirty="0"/>
              <a:t> minus (</a:t>
            </a:r>
            <a:r>
              <a:rPr lang="en-US" sz="1600" dirty="0" err="1"/>
              <a:t>CCRIS</a:t>
            </a:r>
            <a:r>
              <a:rPr lang="en-US" sz="1600" dirty="0"/>
              <a:t> Commitment +</a:t>
            </a:r>
            <a:r>
              <a:rPr lang="en-US" sz="1600" dirty="0" err="1"/>
              <a:t>Spekar</a:t>
            </a:r>
            <a:r>
              <a:rPr lang="en-US" sz="1600" dirty="0"/>
              <a:t> Non-</a:t>
            </a:r>
            <a:r>
              <a:rPr lang="en-US" sz="1600" dirty="0" err="1"/>
              <a:t>CCRIS</a:t>
            </a:r>
            <a:r>
              <a:rPr lang="en-US" sz="1600" dirty="0"/>
              <a:t> Commitment +Other Non-</a:t>
            </a:r>
            <a:r>
              <a:rPr lang="en-US" sz="1600" dirty="0" err="1"/>
              <a:t>CCRIS</a:t>
            </a:r>
            <a:r>
              <a:rPr lang="en-US" sz="1600" dirty="0"/>
              <a:t> Commitment (if any)).</a:t>
            </a:r>
          </a:p>
        </p:txBody>
      </p:sp>
    </p:spTree>
    <p:extLst>
      <p:ext uri="{BB962C8B-B14F-4D97-AF65-F5344CB8AC3E}">
        <p14:creationId xmlns:p14="http://schemas.microsoft.com/office/powerpoint/2010/main" val="1671989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41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s xmlns="4ef3272a-6f06-40e5-beb1-97f44713f75d">PPTX</Types>
    <Category xmlns="a3559b69-6ab5-4181-ac2a-d36602ab367f">Presentation Slides</Category>
    <Entity xmlns="4ef3272a-6f06-40e5-beb1-97f44713f75d">4</Entity>
    <Descriptions xmlns="0f5b3549-dab5-49f2-856b-dc801e399a1f">AmBank Group Presentation Slide Template</Descriptions>
    <Owner xmlns="4ef3272a-6f06-40e5-beb1-97f44713f75d">GCCM</Owner>
    <Keyword xmlns="0f5b3549-dab5-49f2-856b-dc801e399a1f">Powerpoint, Templates, Slides</Keywor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Resource Centre Document" ma:contentTypeID="0x01010021300C2C5E27B64DBC1C8035E1AB2E07000E0E11994976F24BA6B4786206EACCB1" ma:contentTypeVersion="6" ma:contentTypeDescription="" ma:contentTypeScope="" ma:versionID="f85dd0f3e91b53fd3fd9de0d4b0728b6">
  <xsd:schema xmlns:xsd="http://www.w3.org/2001/XMLSchema" xmlns:xs="http://www.w3.org/2001/XMLSchema" xmlns:p="http://schemas.microsoft.com/office/2006/metadata/properties" xmlns:ns2="0f5b3549-dab5-49f2-856b-dc801e399a1f" xmlns:ns3="4ef3272a-6f06-40e5-beb1-97f44713f75d" xmlns:ns4="a3559b69-6ab5-4181-ac2a-d36602ab367f" targetNamespace="http://schemas.microsoft.com/office/2006/metadata/properties" ma:root="true" ma:fieldsID="45fd9eb8059a09dc4a8d9b52161d149b" ns2:_="" ns3:_="" ns4:_="">
    <xsd:import namespace="0f5b3549-dab5-49f2-856b-dc801e399a1f"/>
    <xsd:import namespace="4ef3272a-6f06-40e5-beb1-97f44713f75d"/>
    <xsd:import namespace="a3559b69-6ab5-4181-ac2a-d36602ab367f"/>
    <xsd:element name="properties">
      <xsd:complexType>
        <xsd:sequence>
          <xsd:element name="documentManagement">
            <xsd:complexType>
              <xsd:all>
                <xsd:element ref="ns2:Descriptions" minOccurs="0"/>
                <xsd:element ref="ns3:Entity" minOccurs="0"/>
                <xsd:element ref="ns3:Types" minOccurs="0"/>
                <xsd:element ref="ns2:Keyword" minOccurs="0"/>
                <xsd:element ref="ns3:Owner" minOccurs="0"/>
                <xsd:element ref="ns4:Category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5b3549-dab5-49f2-856b-dc801e399a1f" elementFormDefault="qualified">
    <xsd:import namespace="http://schemas.microsoft.com/office/2006/documentManagement/types"/>
    <xsd:import namespace="http://schemas.microsoft.com/office/infopath/2007/PartnerControls"/>
    <xsd:element name="Descriptions" ma:index="2" nillable="true" ma:displayName="Descriptions" ma:internalName="Description1" ma:readOnly="false">
      <xsd:simpleType>
        <xsd:restriction base="dms:Note">
          <xsd:maxLength value="255"/>
        </xsd:restriction>
      </xsd:simpleType>
    </xsd:element>
    <xsd:element name="Keyword" ma:index="5" nillable="true" ma:displayName="Keyword" ma:internalName="Keyword">
      <xsd:simpleType>
        <xsd:restriction base="dms:Text">
          <xsd:maxLength value="20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3272a-6f06-40e5-beb1-97f44713f75d" elementFormDefault="qualified">
    <xsd:import namespace="http://schemas.microsoft.com/office/2006/documentManagement/types"/>
    <xsd:import namespace="http://schemas.microsoft.com/office/infopath/2007/PartnerControls"/>
    <xsd:element name="Entity" ma:index="3" nillable="true" ma:displayName="Entity" ma:list="{f7349d54-8171-4104-8806-a5018b4af05e}" ma:internalName="Entity" ma:showField="Title" ma:web="4ef3272a-6f06-40e5-beb1-97f44713f75d">
      <xsd:simpleType>
        <xsd:restriction base="dms:Lookup"/>
      </xsd:simpleType>
    </xsd:element>
    <xsd:element name="Types" ma:index="4" nillable="true" ma:displayName="Doc Type" ma:internalName="Types">
      <xsd:simpleType>
        <xsd:restriction base="dms:Text">
          <xsd:maxLength value="50"/>
        </xsd:restriction>
      </xsd:simpleType>
    </xsd:element>
    <xsd:element name="Owner" ma:index="6" nillable="true" ma:displayName="Owner" ma:internalName="Owner">
      <xsd:simpleType>
        <xsd:restriction base="dms:Text">
          <xsd:maxLength value="10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559b69-6ab5-4181-ac2a-d36602ab367f" elementFormDefault="qualified">
    <xsd:import namespace="http://schemas.microsoft.com/office/2006/documentManagement/types"/>
    <xsd:import namespace="http://schemas.microsoft.com/office/infopath/2007/PartnerControls"/>
    <xsd:element name="Category" ma:index="13" ma:displayName="Category" ma:format="RadioButtons" ma:internalName="Category">
      <xsd:simpleType>
        <xsd:union memberTypes="dms:Text">
          <xsd:simpleType>
            <xsd:restriction base="dms:Choice">
              <xsd:enumeration value="Fax"/>
              <xsd:enumeration value="Memos"/>
              <xsd:enumeration value="Presentation Slides"/>
              <xsd:enumeration value="Email Signature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8990EF-58F9-466C-ACBF-35003386FAD1}">
  <ds:schemaRefs>
    <ds:schemaRef ds:uri="http://schemas.microsoft.com/office/infopath/2007/PartnerControls"/>
    <ds:schemaRef ds:uri="http://purl.org/dc/terms/"/>
    <ds:schemaRef ds:uri="http://purl.org/dc/elements/1.1/"/>
    <ds:schemaRef ds:uri="4ef3272a-6f06-40e5-beb1-97f44713f75d"/>
    <ds:schemaRef ds:uri="0f5b3549-dab5-49f2-856b-dc801e399a1f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a3559b69-6ab5-4181-ac2a-d36602ab367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47DBACE-10FF-4ADE-A21E-B68BC00F33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5b3549-dab5-49f2-856b-dc801e399a1f"/>
    <ds:schemaRef ds:uri="4ef3272a-6f06-40e5-beb1-97f44713f75d"/>
    <ds:schemaRef ds:uri="a3559b69-6ab5-4181-ac2a-d36602ab36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01CCF8-7881-49E4-9DF9-A0364AA6ED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6618</TotalTime>
  <Words>461</Words>
  <Application>Microsoft Office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Personal Financing- i (Public Sector) via Biro Perkhidmatan Angkasa (BPA) Salary Deduction</vt:lpstr>
      <vt:lpstr>Test Programs Favoring Personal Financing-i via BPA Salary Deduction</vt:lpstr>
      <vt:lpstr>Illustration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Template (AmBank Group)</dc:title>
  <dc:creator>Microsoft Office User</dc:creator>
  <cp:lastModifiedBy>MCCM Resources</cp:lastModifiedBy>
  <cp:revision>97</cp:revision>
  <cp:lastPrinted>2020-09-03T07:01:44Z</cp:lastPrinted>
  <dcterms:created xsi:type="dcterms:W3CDTF">2020-02-20T04:02:24Z</dcterms:created>
  <dcterms:modified xsi:type="dcterms:W3CDTF">2021-03-05T04:28:23Z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9568142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  <property fmtid="{D5CDD505-2E9C-101B-9397-08002B2CF9AE}" pid="5" name="ContentTypeId">
    <vt:lpwstr>0x01010021300C2C5E27B64DBC1C8035E1AB2E07000E0E11994976F24BA6B4786206EACCB1</vt:lpwstr>
  </property>
</Properties>
</file>